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sldIdLst>
    <p:sldId id="298" r:id="rId5"/>
    <p:sldId id="301" r:id="rId6"/>
    <p:sldId id="313" r:id="rId7"/>
    <p:sldId id="302" r:id="rId8"/>
    <p:sldId id="303" r:id="rId9"/>
    <p:sldId id="304" r:id="rId10"/>
    <p:sldId id="305" r:id="rId11"/>
    <p:sldId id="309" r:id="rId12"/>
    <p:sldId id="308" r:id="rId13"/>
    <p:sldId id="314" r:id="rId14"/>
    <p:sldId id="315" r:id="rId15"/>
    <p:sldId id="310" r:id="rId16"/>
    <p:sldId id="312" r:id="rId17"/>
    <p:sldId id="316" r:id="rId18"/>
    <p:sldId id="318" r:id="rId19"/>
    <p:sldId id="31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g>
</file>

<file path=ppt/media/image10.jpeg>
</file>

<file path=ppt/media/image11.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2/14/2021</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3A98EE3D-8CD1-4C3F-BD1C-C98C9596463C}"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57869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1054881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4431465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8261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4809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8677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2/14/2021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21687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2/14/2021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74006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2/14/2021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84698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060782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907D986-8816-4272-A432-0437A28A9828}" type="datetime1">
              <a:rPr lang="en-US" smtClean="0"/>
              <a:t>2/14/2021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0282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2D6E202-B606-4609-B914-27C9371A1F6D}" type="datetime1">
              <a:rPr lang="en-US" smtClean="0"/>
              <a:t>2/14/2021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A98EE3D-8CD1-4C3F-BD1C-C98C9596463C}" type="slidenum">
              <a:rPr lang="en-US" smtClean="0"/>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8194217"/>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Autofit/>
          </a:bodyPr>
          <a:lstStyle/>
          <a:p>
            <a:r>
              <a:rPr lang="en-US" sz="4400" b="1" i="0" dirty="0">
                <a:effectLst/>
                <a:latin typeface="Source Serif Pro"/>
              </a:rPr>
              <a:t>Case Study </a:t>
            </a:r>
            <a:br>
              <a:rPr lang="en-US" sz="2400" b="0" i="0" dirty="0">
                <a:effectLst/>
                <a:latin typeface="Source Serif Pro"/>
              </a:rPr>
            </a:br>
            <a:r>
              <a:rPr lang="en-US" sz="2400" b="0" i="0" dirty="0">
                <a:effectLst/>
                <a:latin typeface="Source Serif Pro"/>
              </a:rPr>
              <a:t>Farmers suicides in India</a:t>
            </a:r>
            <a:r>
              <a:rPr lang="en-US" sz="10300" b="0" i="0" dirty="0">
                <a:solidFill>
                  <a:schemeClr val="tx1"/>
                </a:solidFill>
                <a:effectLst/>
                <a:latin typeface="Source Serif Pro"/>
              </a:rPr>
              <a:t> </a:t>
            </a:r>
            <a:endParaRPr lang="en-US" sz="10300" dirty="0">
              <a:solidFill>
                <a:schemeClr val="tx1"/>
              </a:solidFill>
            </a:endParaRP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E0894-AB3C-470B-88C1-3BD6F7062B8E}"/>
              </a:ext>
            </a:extLst>
          </p:cNvPr>
          <p:cNvSpPr>
            <a:spLocks noGrp="1"/>
          </p:cNvSpPr>
          <p:nvPr>
            <p:ph type="title"/>
          </p:nvPr>
        </p:nvSpPr>
        <p:spPr/>
        <p:txBody>
          <a:bodyPr/>
          <a:lstStyle/>
          <a:p>
            <a:r>
              <a:rPr lang="en-IN" b="0" i="0" cap="none" dirty="0">
                <a:effectLst/>
                <a:latin typeface="Source Serif Pro"/>
              </a:rPr>
              <a:t>Family Problems</a:t>
            </a:r>
            <a:endParaRPr lang="en-IN" cap="none" dirty="0"/>
          </a:p>
        </p:txBody>
      </p:sp>
      <p:sp>
        <p:nvSpPr>
          <p:cNvPr id="3" name="Content Placeholder 2">
            <a:extLst>
              <a:ext uri="{FF2B5EF4-FFF2-40B4-BE49-F238E27FC236}">
                <a16:creationId xmlns:a16="http://schemas.microsoft.com/office/drawing/2014/main" id="{4F8EF8AD-9600-40B9-AE64-1538DC3AB35F}"/>
              </a:ext>
            </a:extLst>
          </p:cNvPr>
          <p:cNvSpPr>
            <a:spLocks noGrp="1"/>
          </p:cNvSpPr>
          <p:nvPr>
            <p:ph sz="half" idx="1"/>
          </p:nvPr>
        </p:nvSpPr>
        <p:spPr/>
        <p:txBody>
          <a:bodyPr>
            <a:normAutofit fontScale="77500" lnSpcReduction="20000"/>
          </a:bodyPr>
          <a:lstStyle/>
          <a:p>
            <a:r>
              <a:rPr lang="en-US" b="0" i="0" dirty="0">
                <a:effectLst/>
                <a:latin typeface="Source Serif Pro"/>
              </a:rPr>
              <a:t> </a:t>
            </a:r>
            <a:r>
              <a:rPr lang="en-US" b="0" i="0" dirty="0">
                <a:effectLst/>
                <a:latin typeface="Times New Roman" panose="02020603050405020304" pitchFamily="18" charset="0"/>
                <a:cs typeface="Times New Roman" panose="02020603050405020304" pitchFamily="18" charset="0"/>
              </a:rPr>
              <a:t>Value based traditional/ancient education system needs to be revived where in fundamentals needs to be taught encompassing the importance of life. </a:t>
            </a:r>
          </a:p>
          <a:p>
            <a:r>
              <a:rPr lang="en-US" b="0" i="0" dirty="0">
                <a:effectLst/>
                <a:latin typeface="Times New Roman" panose="02020603050405020304" pitchFamily="18" charset="0"/>
                <a:cs typeface="Times New Roman" panose="02020603050405020304" pitchFamily="18" charset="0"/>
              </a:rPr>
              <a:t>The major reasons for any family conflict is lack of trust, monitory constrains.</a:t>
            </a:r>
          </a:p>
          <a:p>
            <a:r>
              <a:rPr lang="en-US" b="0" i="0" dirty="0">
                <a:effectLst/>
                <a:latin typeface="Times New Roman" panose="02020603050405020304" pitchFamily="18" charset="0"/>
                <a:cs typeface="Times New Roman" panose="02020603050405020304" pitchFamily="18" charset="0"/>
              </a:rPr>
              <a:t> Once these reasons are taken care of by strong governance and value based education system farming community will feel empowered and regains the confidence and sense of belongingness will develop to ensure that they don’t commit suicides.</a:t>
            </a:r>
            <a:endParaRPr lang="en-IN" dirty="0">
              <a:latin typeface="Times New Roman" panose="02020603050405020304" pitchFamily="18" charset="0"/>
              <a:cs typeface="Times New Roman" panose="02020603050405020304" pitchFamily="18" charset="0"/>
            </a:endParaRPr>
          </a:p>
        </p:txBody>
      </p:sp>
      <p:pic>
        <p:nvPicPr>
          <p:cNvPr id="9218" name="Picture 2" descr="Image result for family problems for farmers">
            <a:extLst>
              <a:ext uri="{FF2B5EF4-FFF2-40B4-BE49-F238E27FC236}">
                <a16:creationId xmlns:a16="http://schemas.microsoft.com/office/drawing/2014/main" id="{70A859DF-63D4-4623-8C28-B6D45EA31D25}"/>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7285521" y="2216547"/>
            <a:ext cx="4173478" cy="2777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8752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BD1D7-233E-455B-8916-27487CF80247}"/>
              </a:ext>
            </a:extLst>
          </p:cNvPr>
          <p:cNvSpPr>
            <a:spLocks noGrp="1"/>
          </p:cNvSpPr>
          <p:nvPr>
            <p:ph type="title"/>
          </p:nvPr>
        </p:nvSpPr>
        <p:spPr/>
        <p:txBody>
          <a:bodyPr/>
          <a:lstStyle/>
          <a:p>
            <a:r>
              <a:rPr lang="en-US" cap="none" dirty="0"/>
              <a:t>Constrains</a:t>
            </a:r>
            <a:endParaRPr lang="en-IN" cap="none" dirty="0"/>
          </a:p>
        </p:txBody>
      </p:sp>
      <p:sp>
        <p:nvSpPr>
          <p:cNvPr id="3" name="Content Placeholder 2">
            <a:extLst>
              <a:ext uri="{FF2B5EF4-FFF2-40B4-BE49-F238E27FC236}">
                <a16:creationId xmlns:a16="http://schemas.microsoft.com/office/drawing/2014/main" id="{4C69F8AC-D87A-44C1-ACA6-178BE0664705}"/>
              </a:ext>
            </a:extLst>
          </p:cNvPr>
          <p:cNvSpPr>
            <a:spLocks noGrp="1"/>
          </p:cNvSpPr>
          <p:nvPr>
            <p:ph idx="1"/>
          </p:nvPr>
        </p:nvSpPr>
        <p:spPr/>
        <p:txBody>
          <a:bodyPr>
            <a:normAutofit fontScale="92500"/>
          </a:bodyPr>
          <a:lstStyle/>
          <a:p>
            <a:pPr algn="l" fontAlgn="base"/>
            <a:r>
              <a:rPr lang="en-US" b="0" i="0" dirty="0">
                <a:effectLst/>
                <a:latin typeface="Source Serif Pro"/>
              </a:rPr>
              <a:t>The plan is as good and strong as it gets implemented effectively. Lack of proper infrastructure like network connectivity, road/rail connectivity, lacking and unmotivated manpower is a serious constrain.</a:t>
            </a:r>
          </a:p>
          <a:p>
            <a:pPr algn="l" fontAlgn="base"/>
            <a:r>
              <a:rPr lang="en-US" b="0" i="0" dirty="0">
                <a:effectLst/>
                <a:latin typeface="Source Serif Pro"/>
              </a:rPr>
              <a:t>Not getting proper support from central and state government agencies in timely manner</a:t>
            </a:r>
          </a:p>
          <a:p>
            <a:pPr algn="l" fontAlgn="base"/>
            <a:r>
              <a:rPr lang="en-US" b="0" i="0" dirty="0">
                <a:effectLst/>
                <a:latin typeface="Source Serif Pro"/>
              </a:rPr>
              <a:t>Choosing wrong fit of people for acting on this implementation plan</a:t>
            </a:r>
          </a:p>
          <a:p>
            <a:pPr algn="l" fontAlgn="base"/>
            <a:r>
              <a:rPr lang="en-US" b="0" i="0" dirty="0">
                <a:effectLst/>
                <a:latin typeface="Source Serif Pro"/>
              </a:rPr>
              <a:t>Corruption at times acts an hindrance for effective implementation</a:t>
            </a:r>
          </a:p>
          <a:p>
            <a:pPr algn="l" fontAlgn="base"/>
            <a:r>
              <a:rPr lang="en-US" b="0" i="0" dirty="0">
                <a:effectLst/>
                <a:latin typeface="Source Serif Pro"/>
              </a:rPr>
              <a:t>Siloed approach at time acts as constrain in effective implementation. Lacking coordination between inter-departments/agencies acts as a roadblock too.</a:t>
            </a:r>
          </a:p>
          <a:p>
            <a:endParaRPr lang="en-IN" dirty="0"/>
          </a:p>
        </p:txBody>
      </p:sp>
    </p:spTree>
    <p:extLst>
      <p:ext uri="{BB962C8B-B14F-4D97-AF65-F5344CB8AC3E}">
        <p14:creationId xmlns:p14="http://schemas.microsoft.com/office/powerpoint/2010/main" val="1455876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F6F90-7D8B-465F-AC72-4321C528ADF7}"/>
              </a:ext>
            </a:extLst>
          </p:cNvPr>
          <p:cNvSpPr>
            <a:spLocks noGrp="1"/>
          </p:cNvSpPr>
          <p:nvPr>
            <p:ph type="title"/>
          </p:nvPr>
        </p:nvSpPr>
        <p:spPr/>
        <p:txBody>
          <a:bodyPr/>
          <a:lstStyle/>
          <a:p>
            <a:r>
              <a:rPr lang="en-US" b="0" i="0" cap="none" dirty="0">
                <a:effectLst/>
                <a:latin typeface="Source Serif Pro"/>
              </a:rPr>
              <a:t>How To Improve The Efficiency And Utilization Of Farming Land</a:t>
            </a:r>
            <a:endParaRPr lang="en-IN" cap="none" dirty="0"/>
          </a:p>
        </p:txBody>
      </p:sp>
      <p:sp>
        <p:nvSpPr>
          <p:cNvPr id="3" name="Content Placeholder 2">
            <a:extLst>
              <a:ext uri="{FF2B5EF4-FFF2-40B4-BE49-F238E27FC236}">
                <a16:creationId xmlns:a16="http://schemas.microsoft.com/office/drawing/2014/main" id="{B03BECF7-2305-4606-B705-CB9487D97BBA}"/>
              </a:ext>
            </a:extLst>
          </p:cNvPr>
          <p:cNvSpPr>
            <a:spLocks noGrp="1"/>
          </p:cNvSpPr>
          <p:nvPr>
            <p:ph sz="half" idx="1"/>
          </p:nvPr>
        </p:nvSpPr>
        <p:spPr/>
        <p:txBody>
          <a:bodyPr>
            <a:normAutofit lnSpcReduction="10000"/>
          </a:bodyPr>
          <a:lstStyle/>
          <a:p>
            <a:pPr>
              <a:buFont typeface="Wingdings" panose="05000000000000000000" pitchFamily="2" charset="2"/>
              <a:buChar char="Ø"/>
            </a:pPr>
            <a:r>
              <a:rPr lang="en-US" b="0" i="0" dirty="0">
                <a:effectLst/>
                <a:latin typeface="Source Serif Pro"/>
              </a:rPr>
              <a:t>Making sure that farmers get the required information on the best farming practices by using government agencies/agriculture university/Agri-business companies. </a:t>
            </a:r>
          </a:p>
          <a:p>
            <a:pPr>
              <a:buFont typeface="Wingdings" panose="05000000000000000000" pitchFamily="2" charset="2"/>
              <a:buChar char="Ø"/>
            </a:pPr>
            <a:r>
              <a:rPr lang="en-US" b="0" i="0" dirty="0">
                <a:effectLst/>
                <a:latin typeface="Source Serif Pro"/>
              </a:rPr>
              <a:t>Establishment of Agricultural university closer to the district-villages so as to ensure that maximum farmers get enrolled there to learn new agricultural practices </a:t>
            </a:r>
            <a:endParaRPr lang="en-IN" dirty="0"/>
          </a:p>
        </p:txBody>
      </p:sp>
      <p:sp>
        <p:nvSpPr>
          <p:cNvPr id="4" name="Content Placeholder 3">
            <a:extLst>
              <a:ext uri="{FF2B5EF4-FFF2-40B4-BE49-F238E27FC236}">
                <a16:creationId xmlns:a16="http://schemas.microsoft.com/office/drawing/2014/main" id="{DC61947D-92D2-4827-B278-088B8FEEE096}"/>
              </a:ext>
            </a:extLst>
          </p:cNvPr>
          <p:cNvSpPr>
            <a:spLocks noGrp="1"/>
          </p:cNvSpPr>
          <p:nvPr>
            <p:ph sz="half" idx="2"/>
          </p:nvPr>
        </p:nvSpPr>
        <p:spPr/>
        <p:txBody>
          <a:bodyPr>
            <a:normAutofit lnSpcReduction="10000"/>
          </a:bodyPr>
          <a:lstStyle/>
          <a:p>
            <a:pPr>
              <a:buFont typeface="Wingdings" panose="05000000000000000000" pitchFamily="2" charset="2"/>
              <a:buChar char="Ø"/>
            </a:pPr>
            <a:r>
              <a:rPr lang="en-US" b="0" i="0" dirty="0">
                <a:effectLst/>
                <a:latin typeface="Source Serif Pro"/>
              </a:rPr>
              <a:t>Soil testing facilities at free of cost in those university so that farmers can get best advices on the kind of crops to be grown after testing up their farm soil.</a:t>
            </a:r>
          </a:p>
          <a:p>
            <a:pPr>
              <a:buFont typeface="Wingdings" panose="05000000000000000000" pitchFamily="2" charset="2"/>
              <a:buChar char="Ø"/>
            </a:pPr>
            <a:r>
              <a:rPr lang="en-US" b="0" i="0" dirty="0">
                <a:effectLst/>
                <a:latin typeface="Source Serif Pro"/>
              </a:rPr>
              <a:t>By setting up the nationalized Banks/loaning agencies near the campus of Agriculture University so that farmer visit those banks and intern also visit the agriculture universities.</a:t>
            </a:r>
            <a:r>
              <a:rPr lang="en-US" dirty="0">
                <a:latin typeface="Source Serif Pro"/>
              </a:rPr>
              <a:t> </a:t>
            </a:r>
            <a:r>
              <a:rPr lang="en-US" b="0" i="0" dirty="0">
                <a:effectLst/>
                <a:latin typeface="Source Serif Pro"/>
              </a:rPr>
              <a:t> </a:t>
            </a:r>
            <a:endParaRPr lang="en-IN" dirty="0"/>
          </a:p>
        </p:txBody>
      </p:sp>
    </p:spTree>
    <p:extLst>
      <p:ext uri="{BB962C8B-B14F-4D97-AF65-F5344CB8AC3E}">
        <p14:creationId xmlns:p14="http://schemas.microsoft.com/office/powerpoint/2010/main" val="4976900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96939-7CFA-43F7-A996-E606D95035F2}"/>
              </a:ext>
            </a:extLst>
          </p:cNvPr>
          <p:cNvSpPr>
            <a:spLocks noGrp="1"/>
          </p:cNvSpPr>
          <p:nvPr>
            <p:ph type="title"/>
          </p:nvPr>
        </p:nvSpPr>
        <p:spPr>
          <a:xfrm>
            <a:off x="514905" y="1129513"/>
            <a:ext cx="6468629" cy="1830584"/>
          </a:xfrm>
        </p:spPr>
        <p:txBody>
          <a:bodyPr>
            <a:noAutofit/>
          </a:bodyPr>
          <a:lstStyle/>
          <a:p>
            <a:r>
              <a:rPr lang="en-US" sz="2000" b="0" i="0" cap="none" dirty="0">
                <a:solidFill>
                  <a:srgbClr val="202124"/>
                </a:solidFill>
                <a:effectLst/>
                <a:latin typeface="Times New Roman" panose="02020603050405020304" pitchFamily="18" charset="0"/>
                <a:cs typeface="Times New Roman" panose="02020603050405020304" pitchFamily="18" charset="0"/>
              </a:rPr>
              <a:t>Reducing The Reliance On Agriculture On Nature. Using Effective Water Management Techniques. The Government Should Focus On Preventing Crop Failure. Making Institutional Finance Available To Every </a:t>
            </a:r>
            <a:r>
              <a:rPr lang="en-US" sz="2000" b="1" i="0" cap="none" dirty="0">
                <a:solidFill>
                  <a:srgbClr val="202124"/>
                </a:solidFill>
                <a:effectLst/>
                <a:latin typeface="Times New Roman" panose="02020603050405020304" pitchFamily="18" charset="0"/>
                <a:cs typeface="Times New Roman" panose="02020603050405020304" pitchFamily="18" charset="0"/>
              </a:rPr>
              <a:t>Farmer</a:t>
            </a:r>
            <a:r>
              <a:rPr lang="en-US" sz="2000" b="0" i="0" cap="none" dirty="0">
                <a:solidFill>
                  <a:srgbClr val="202124"/>
                </a:solidFill>
                <a:effectLst/>
                <a:latin typeface="Times New Roman" panose="02020603050405020304" pitchFamily="18" charset="0"/>
                <a:cs typeface="Times New Roman" panose="02020603050405020304" pitchFamily="18" charset="0"/>
              </a:rPr>
              <a:t>, Particularly The Poor </a:t>
            </a:r>
            <a:r>
              <a:rPr lang="en-US" sz="2000" b="1" i="0" cap="none" dirty="0">
                <a:solidFill>
                  <a:srgbClr val="202124"/>
                </a:solidFill>
                <a:effectLst/>
                <a:latin typeface="Times New Roman" panose="02020603050405020304" pitchFamily="18" charset="0"/>
                <a:cs typeface="Times New Roman" panose="02020603050405020304" pitchFamily="18" charset="0"/>
              </a:rPr>
              <a:t>Farmers</a:t>
            </a:r>
            <a:endParaRPr lang="en-IN" sz="2000" cap="none"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172B837A-6D11-48AF-9862-8C2ED41B0A0B}"/>
              </a:ext>
            </a:extLst>
          </p:cNvPr>
          <p:cNvSpPr>
            <a:spLocks noGrp="1"/>
          </p:cNvSpPr>
          <p:nvPr>
            <p:ph type="body" sz="half" idx="2"/>
          </p:nvPr>
        </p:nvSpPr>
        <p:spPr>
          <a:xfrm>
            <a:off x="514905" y="3145992"/>
            <a:ext cx="6459828" cy="2003742"/>
          </a:xfrm>
        </p:spPr>
        <p:txBody>
          <a:bodyPr>
            <a:normAutofit/>
          </a:bodyPr>
          <a:lstStyle/>
          <a:p>
            <a:r>
              <a:rPr lang="en-US" sz="2800" u="sng" dirty="0"/>
              <a:t>Every Day  3x/Day We Need Our Farmer</a:t>
            </a:r>
            <a:endParaRPr lang="en-IN" sz="2400" u="sng" dirty="0"/>
          </a:p>
        </p:txBody>
      </p:sp>
      <p:pic>
        <p:nvPicPr>
          <p:cNvPr id="10242" name="Picture 2">
            <a:extLst>
              <a:ext uri="{FF2B5EF4-FFF2-40B4-BE49-F238E27FC236}">
                <a16:creationId xmlns:a16="http://schemas.microsoft.com/office/drawing/2014/main" id="{24DB0407-9ADB-4B3F-B48E-BC32A40AE2F0}"/>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22937" r="22937"/>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91528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321224B-83AB-47EB-8689-A9246CBB99F7}"/>
              </a:ext>
            </a:extLst>
          </p:cNvPr>
          <p:cNvSpPr>
            <a:spLocks noGrp="1"/>
          </p:cNvSpPr>
          <p:nvPr>
            <p:ph type="subTitle" idx="1"/>
          </p:nvPr>
        </p:nvSpPr>
        <p:spPr/>
        <p:txBody>
          <a:bodyPr/>
          <a:lstStyle/>
          <a:p>
            <a:r>
              <a:rPr lang="en-US" cap="none" dirty="0"/>
              <a:t>This Is How Our Every Happy Farmer Will Be if We Support Them</a:t>
            </a:r>
            <a:endParaRPr lang="en-IN" cap="none" dirty="0"/>
          </a:p>
        </p:txBody>
      </p:sp>
      <p:pic>
        <p:nvPicPr>
          <p:cNvPr id="11270" name="Picture 6" descr="Image result for happy farmer">
            <a:extLst>
              <a:ext uri="{FF2B5EF4-FFF2-40B4-BE49-F238E27FC236}">
                <a16:creationId xmlns:a16="http://schemas.microsoft.com/office/drawing/2014/main" id="{C13AF3EF-53D3-4FBD-B156-B5B9FB8256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56936" y="0"/>
            <a:ext cx="5498792" cy="34325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3156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8359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Image result for Thank you farmer">
            <a:extLst>
              <a:ext uri="{FF2B5EF4-FFF2-40B4-BE49-F238E27FC236}">
                <a16:creationId xmlns:a16="http://schemas.microsoft.com/office/drawing/2014/main" id="{679A502B-D0B4-4194-B49D-AC2D23AED7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70" y="-1"/>
            <a:ext cx="12146129" cy="6169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9402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90DEF-68D4-4F6F-A09A-9877885F2E06}"/>
              </a:ext>
            </a:extLst>
          </p:cNvPr>
          <p:cNvSpPr>
            <a:spLocks noGrp="1"/>
          </p:cNvSpPr>
          <p:nvPr>
            <p:ph type="title"/>
          </p:nvPr>
        </p:nvSpPr>
        <p:spPr/>
        <p:txBody>
          <a:bodyPr/>
          <a:lstStyle/>
          <a:p>
            <a:r>
              <a:rPr lang="en-IN" b="0" i="0" dirty="0">
                <a:effectLst/>
                <a:latin typeface="Source Serif Pro"/>
              </a:rPr>
              <a:t>Problem identification &amp; analysis </a:t>
            </a:r>
            <a:endParaRPr lang="en-IN" dirty="0"/>
          </a:p>
        </p:txBody>
      </p:sp>
      <p:pic>
        <p:nvPicPr>
          <p:cNvPr id="2050" name="Picture 2">
            <a:extLst>
              <a:ext uri="{FF2B5EF4-FFF2-40B4-BE49-F238E27FC236}">
                <a16:creationId xmlns:a16="http://schemas.microsoft.com/office/drawing/2014/main" id="{C0A3B372-0FEC-4EA5-926C-8CD9F110BB1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856737" y="3613212"/>
            <a:ext cx="4243527" cy="244026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D04DF71-37BF-46AD-8539-7A3C8370479D}"/>
              </a:ext>
            </a:extLst>
          </p:cNvPr>
          <p:cNvSpPr txBox="1"/>
          <p:nvPr/>
        </p:nvSpPr>
        <p:spPr>
          <a:xfrm>
            <a:off x="1347186" y="1853754"/>
            <a:ext cx="6103398" cy="1477328"/>
          </a:xfrm>
          <a:prstGeom prst="rect">
            <a:avLst/>
          </a:prstGeom>
          <a:noFill/>
        </p:spPr>
        <p:txBody>
          <a:bodyPr wrap="square">
            <a:spAutoFit/>
          </a:bodyPr>
          <a:lstStyle/>
          <a:p>
            <a:pPr marL="285750" indent="-285750">
              <a:buFont typeface="Wingdings" panose="05000000000000000000" pitchFamily="2" charset="2"/>
              <a:buChar char="v"/>
            </a:pPr>
            <a:r>
              <a:rPr lang="en-US" b="0" i="0" dirty="0">
                <a:effectLst/>
                <a:latin typeface="Times New Roman" panose="02020603050405020304" pitchFamily="18" charset="0"/>
                <a:cs typeface="Times New Roman" panose="02020603050405020304" pitchFamily="18" charset="0"/>
              </a:rPr>
              <a:t>After doing initial research based on the data provided in the case as well in the leading newspapers I can clearly establish this fact that there has been higher number of farmer’s suicide rate during last couple of years in India. Scope of this analysis is limited to all states of India</a:t>
            </a:r>
            <a:r>
              <a:rPr lang="en-US" b="0" i="0" dirty="0">
                <a:effectLst/>
                <a:latin typeface="Source Serif Pro"/>
              </a:rPr>
              <a:t>.</a:t>
            </a:r>
            <a:endParaRPr lang="en-IN" dirty="0"/>
          </a:p>
        </p:txBody>
      </p:sp>
    </p:spTree>
    <p:extLst>
      <p:ext uri="{BB962C8B-B14F-4D97-AF65-F5344CB8AC3E}">
        <p14:creationId xmlns:p14="http://schemas.microsoft.com/office/powerpoint/2010/main" val="1373960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AA719C0A-8FB0-4A28-A19B-370479D193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71707"/>
            <a:ext cx="12339961" cy="7218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3569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F7E78-8A07-4774-9FD1-0B9C454E8865}"/>
              </a:ext>
            </a:extLst>
          </p:cNvPr>
          <p:cNvSpPr>
            <a:spLocks noGrp="1"/>
          </p:cNvSpPr>
          <p:nvPr>
            <p:ph type="title"/>
          </p:nvPr>
        </p:nvSpPr>
        <p:spPr/>
        <p:txBody>
          <a:bodyPr>
            <a:normAutofit/>
          </a:bodyPr>
          <a:lstStyle/>
          <a:p>
            <a:r>
              <a:rPr lang="en-US" sz="2400" b="0" i="0" u="sng" cap="none" dirty="0">
                <a:effectLst/>
                <a:latin typeface="Times New Roman" panose="02020603050405020304" pitchFamily="18" charset="0"/>
                <a:cs typeface="Times New Roman" panose="02020603050405020304" pitchFamily="18" charset="0"/>
              </a:rPr>
              <a:t>The 3 Main Reasons For Farmer’s Suicide Are </a:t>
            </a:r>
            <a:endParaRPr lang="en-IN" sz="2400" u="sng" cap="none"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77F79CD-2859-450A-871D-9C79C7AF7E3C}"/>
              </a:ext>
            </a:extLst>
          </p:cNvPr>
          <p:cNvSpPr>
            <a:spLocks noGrp="1"/>
          </p:cNvSpPr>
          <p:nvPr>
            <p:ph idx="1"/>
          </p:nvPr>
        </p:nvSpPr>
        <p:spPr/>
        <p:txBody>
          <a:bodyPr>
            <a:normAutofit fontScale="85000" lnSpcReduction="20000"/>
          </a:bodyPr>
          <a:lstStyle/>
          <a:p>
            <a:pPr algn="l" fontAlgn="base">
              <a:buFont typeface="Wingdings" panose="05000000000000000000" pitchFamily="2" charset="2"/>
              <a:buChar char="Ø"/>
            </a:pPr>
            <a:r>
              <a:rPr lang="en-US" b="0" i="0" dirty="0">
                <a:effectLst/>
                <a:latin typeface="Source Serif Pro"/>
              </a:rPr>
              <a:t> </a:t>
            </a:r>
            <a:r>
              <a:rPr lang="en-US" dirty="0">
                <a:latin typeface="Source Serif Pro"/>
              </a:rPr>
              <a:t>I</a:t>
            </a:r>
            <a:r>
              <a:rPr lang="en-US" b="0" i="0" dirty="0">
                <a:effectLst/>
                <a:latin typeface="Source Serif Pro"/>
              </a:rPr>
              <a:t>ndebtedness/loans taken by small, medium and marginal farmers</a:t>
            </a:r>
          </a:p>
          <a:p>
            <a:pPr algn="l" fontAlgn="base">
              <a:buFont typeface="Wingdings" panose="05000000000000000000" pitchFamily="2" charset="2"/>
              <a:buChar char="Ø"/>
            </a:pPr>
            <a:r>
              <a:rPr lang="en-US" b="0" i="0" dirty="0">
                <a:effectLst/>
                <a:latin typeface="Source Serif Pro"/>
              </a:rPr>
              <a:t> Farming practices related issues</a:t>
            </a:r>
          </a:p>
          <a:p>
            <a:pPr algn="l" fontAlgn="base">
              <a:buFont typeface="Wingdings" panose="05000000000000000000" pitchFamily="2" charset="2"/>
              <a:buChar char="Ø"/>
            </a:pPr>
            <a:r>
              <a:rPr lang="en-US" b="0" i="0" dirty="0">
                <a:effectLst/>
                <a:latin typeface="Source Serif Pro"/>
              </a:rPr>
              <a:t>Family problems</a:t>
            </a:r>
          </a:p>
          <a:p>
            <a:pPr marL="0" indent="0" algn="l" fontAlgn="base">
              <a:buNone/>
            </a:pPr>
            <a:endParaRPr lang="en-US" b="0" i="0" dirty="0">
              <a:effectLst/>
              <a:latin typeface="Source Serif Pro"/>
            </a:endParaRPr>
          </a:p>
          <a:p>
            <a:pPr algn="l">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Note:-</a:t>
            </a:r>
            <a:r>
              <a:rPr lang="en-US" b="0" i="0" dirty="0">
                <a:solidFill>
                  <a:srgbClr val="000000"/>
                </a:solidFill>
                <a:effectLst/>
                <a:latin typeface="Times New Roman" panose="02020603050405020304" pitchFamily="18" charset="0"/>
                <a:cs typeface="Times New Roman" panose="02020603050405020304" pitchFamily="18" charset="0"/>
              </a:rPr>
              <a:t>Most of the farmers suicides have been reported from the well-developed states such as</a:t>
            </a:r>
          </a:p>
          <a:p>
            <a:pPr marL="0" indent="0" algn="l">
              <a:buNone/>
            </a:pPr>
            <a:r>
              <a:rPr lang="en-US" b="0" i="0" dirty="0">
                <a:solidFill>
                  <a:srgbClr val="000000"/>
                </a:solidFill>
                <a:effectLst/>
                <a:latin typeface="Times New Roman" panose="02020603050405020304" pitchFamily="18" charset="0"/>
                <a:cs typeface="Times New Roman" panose="02020603050405020304" pitchFamily="18" charset="0"/>
              </a:rPr>
              <a:t>Maharashtra, Karnataka, Tamil Nadu and Andhra Pradesh and not from the poorer states such</a:t>
            </a:r>
          </a:p>
          <a:p>
            <a:pPr marL="0" indent="0" algn="l">
              <a:buNone/>
            </a:pPr>
            <a:r>
              <a:rPr lang="en-US" b="0" i="0" dirty="0">
                <a:solidFill>
                  <a:srgbClr val="000000"/>
                </a:solidFill>
                <a:effectLst/>
                <a:latin typeface="Times New Roman" panose="02020603050405020304" pitchFamily="18" charset="0"/>
                <a:cs typeface="Times New Roman" panose="02020603050405020304" pitchFamily="18" charset="0"/>
              </a:rPr>
              <a:t>as Bihar and Jharkhand; Chhattisgarh being an exception. The rate of farmers’ suicides has</a:t>
            </a:r>
          </a:p>
          <a:p>
            <a:pPr marL="0" indent="0" algn="l">
              <a:buNone/>
            </a:pPr>
            <a:r>
              <a:rPr lang="en-US" b="0" i="0" dirty="0">
                <a:solidFill>
                  <a:srgbClr val="000000"/>
                </a:solidFill>
                <a:effectLst/>
                <a:latin typeface="Times New Roman" panose="02020603050405020304" pitchFamily="18" charset="0"/>
                <a:cs typeface="Times New Roman" panose="02020603050405020304" pitchFamily="18" charset="0"/>
              </a:rPr>
              <a:t>been found to be the highest in case of Kerala followed by Karnataka, Maharashtra and</a:t>
            </a:r>
          </a:p>
          <a:p>
            <a:pPr marL="0" indent="0" algn="l">
              <a:buNone/>
            </a:pPr>
            <a:r>
              <a:rPr lang="en-US" b="0" i="0" dirty="0">
                <a:solidFill>
                  <a:srgbClr val="000000"/>
                </a:solidFill>
                <a:effectLst/>
                <a:latin typeface="Times New Roman" panose="02020603050405020304" pitchFamily="18" charset="0"/>
                <a:cs typeface="Times New Roman" panose="02020603050405020304" pitchFamily="18" charset="0"/>
              </a:rPr>
              <a:t>Andhra Pradesh</a:t>
            </a:r>
            <a:r>
              <a:rPr lang="en-US" b="0" i="0" dirty="0">
                <a:solidFill>
                  <a:srgbClr val="000000"/>
                </a:solidFill>
                <a:effectLst/>
                <a:latin typeface="ff2"/>
              </a:rPr>
              <a:t>.</a:t>
            </a:r>
          </a:p>
          <a:p>
            <a:pPr marL="0" indent="0">
              <a:buNone/>
            </a:pPr>
            <a:endParaRPr lang="en-IN" dirty="0"/>
          </a:p>
        </p:txBody>
      </p:sp>
    </p:spTree>
    <p:extLst>
      <p:ext uri="{BB962C8B-B14F-4D97-AF65-F5344CB8AC3E}">
        <p14:creationId xmlns:p14="http://schemas.microsoft.com/office/powerpoint/2010/main" val="193160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55F47-37A4-4460-8E18-591ECC7865DD}"/>
              </a:ext>
            </a:extLst>
          </p:cNvPr>
          <p:cNvSpPr>
            <a:spLocks noGrp="1"/>
          </p:cNvSpPr>
          <p:nvPr>
            <p:ph type="title"/>
          </p:nvPr>
        </p:nvSpPr>
        <p:spPr/>
        <p:txBody>
          <a:bodyPr>
            <a:normAutofit fontScale="90000"/>
          </a:bodyPr>
          <a:lstStyle/>
          <a:p>
            <a:pPr fontAlgn="base"/>
            <a:r>
              <a:rPr lang="en-US" sz="2700" b="0" i="0" u="sng" cap="none" dirty="0">
                <a:effectLst/>
                <a:latin typeface="Times New Roman" panose="02020603050405020304" pitchFamily="18" charset="0"/>
                <a:cs typeface="Times New Roman" panose="02020603050405020304" pitchFamily="18" charset="0"/>
              </a:rPr>
              <a:t>We Need To Target Each Of These Pillars In An Effective Way To Address This Problem Completely</a:t>
            </a:r>
            <a:r>
              <a:rPr lang="en-US" b="0" i="0" dirty="0">
                <a:effectLst/>
                <a:latin typeface="Source Serif Pro"/>
              </a:rPr>
              <a:t>.</a:t>
            </a:r>
            <a:br>
              <a:rPr lang="en-US" b="0" i="0" dirty="0">
                <a:effectLst/>
                <a:latin typeface="Source Serif Pro"/>
              </a:rPr>
            </a:br>
            <a:br>
              <a:rPr lang="en-US" b="0" i="0" dirty="0">
                <a:effectLst/>
                <a:latin typeface="Source Serif Pro"/>
              </a:rPr>
            </a:br>
            <a:endParaRPr lang="en-IN" dirty="0"/>
          </a:p>
        </p:txBody>
      </p:sp>
      <p:sp>
        <p:nvSpPr>
          <p:cNvPr id="3" name="Content Placeholder 2">
            <a:extLst>
              <a:ext uri="{FF2B5EF4-FFF2-40B4-BE49-F238E27FC236}">
                <a16:creationId xmlns:a16="http://schemas.microsoft.com/office/drawing/2014/main" id="{49B0A748-39EA-408B-802D-D632505A930C}"/>
              </a:ext>
            </a:extLst>
          </p:cNvPr>
          <p:cNvSpPr>
            <a:spLocks noGrp="1"/>
          </p:cNvSpPr>
          <p:nvPr>
            <p:ph idx="1"/>
          </p:nvPr>
        </p:nvSpPr>
        <p:spPr/>
        <p:txBody>
          <a:bodyPr>
            <a:normAutofit/>
          </a:bodyPr>
          <a:lstStyle/>
          <a:p>
            <a:pPr>
              <a:buFont typeface="Wingdings" panose="05000000000000000000" pitchFamily="2" charset="2"/>
              <a:buChar char="v"/>
            </a:pPr>
            <a:r>
              <a:rPr lang="en-US" b="0" i="0" dirty="0">
                <a:effectLst/>
                <a:latin typeface="Source Serif Pro"/>
              </a:rPr>
              <a:t>Solution Proposed</a:t>
            </a:r>
          </a:p>
          <a:p>
            <a:pPr>
              <a:buFont typeface="Wingdings" panose="05000000000000000000" pitchFamily="2" charset="2"/>
              <a:buChar char="§"/>
            </a:pPr>
            <a:r>
              <a:rPr lang="en-US" b="0" i="0" dirty="0">
                <a:effectLst/>
                <a:latin typeface="Source Serif Pro"/>
              </a:rPr>
              <a:t>Indebtedness/loans taken by small, medium and marginal farmers</a:t>
            </a:r>
            <a:r>
              <a:rPr lang="en-US" dirty="0">
                <a:latin typeface="Source Serif Pro"/>
              </a:rPr>
              <a:t> </a:t>
            </a:r>
          </a:p>
          <a:p>
            <a:pPr algn="l" fontAlgn="base"/>
            <a:r>
              <a:rPr lang="en-US" b="0" i="0" dirty="0">
                <a:effectLst/>
                <a:latin typeface="Source Serif Pro"/>
              </a:rPr>
              <a:t>1) Getting farmers loans from the state owned banks at very low interest rates. Making sure that all the farmers have </a:t>
            </a:r>
            <a:r>
              <a:rPr lang="en-US" b="0" i="0" dirty="0" err="1">
                <a:effectLst/>
                <a:latin typeface="Source Serif Pro"/>
              </a:rPr>
              <a:t>aadhaar</a:t>
            </a:r>
            <a:r>
              <a:rPr lang="en-US" b="0" i="0" dirty="0">
                <a:effectLst/>
                <a:latin typeface="Source Serif Pro"/>
              </a:rPr>
              <a:t> linked bank account/passbooks to get the loan amount and even their loan account is linked with crop insurance schemes (Pradhan Mantri </a:t>
            </a:r>
            <a:r>
              <a:rPr lang="en-US" b="0" i="0" dirty="0" err="1">
                <a:effectLst/>
                <a:latin typeface="Source Serif Pro"/>
              </a:rPr>
              <a:t>Fasal</a:t>
            </a:r>
            <a:r>
              <a:rPr lang="en-US" b="0" i="0" dirty="0">
                <a:effectLst/>
                <a:latin typeface="Source Serif Pro"/>
              </a:rPr>
              <a:t> </a:t>
            </a:r>
            <a:r>
              <a:rPr lang="en-US" b="0" i="0" dirty="0" err="1">
                <a:effectLst/>
                <a:latin typeface="Source Serif Pro"/>
              </a:rPr>
              <a:t>Bima</a:t>
            </a:r>
            <a:r>
              <a:rPr lang="en-US" b="0" i="0" dirty="0">
                <a:effectLst/>
                <a:latin typeface="Source Serif Pro"/>
              </a:rPr>
              <a:t> Yojana) to ensure farmer protection in case of crop failure.</a:t>
            </a:r>
          </a:p>
          <a:p>
            <a:pPr marL="0" indent="0">
              <a:buNone/>
            </a:pPr>
            <a:r>
              <a:rPr lang="en-US" b="0" i="0" dirty="0">
                <a:effectLst/>
                <a:latin typeface="Source Serif Pro"/>
              </a:rPr>
              <a:t>3) Providing them alternate ways of earnings in case if there is failure in monsoon season or any adverse impact in agricultural output </a:t>
            </a:r>
            <a:endParaRPr lang="en-IN" dirty="0"/>
          </a:p>
        </p:txBody>
      </p:sp>
    </p:spTree>
    <p:extLst>
      <p:ext uri="{BB962C8B-B14F-4D97-AF65-F5344CB8AC3E}">
        <p14:creationId xmlns:p14="http://schemas.microsoft.com/office/powerpoint/2010/main" val="925409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321EE-7A05-4367-B5BB-21409C78E1B3}"/>
              </a:ext>
            </a:extLst>
          </p:cNvPr>
          <p:cNvSpPr>
            <a:spLocks noGrp="1"/>
          </p:cNvSpPr>
          <p:nvPr>
            <p:ph type="title"/>
          </p:nvPr>
        </p:nvSpPr>
        <p:spPr/>
        <p:txBody>
          <a:bodyPr>
            <a:normAutofit fontScale="90000"/>
          </a:bodyPr>
          <a:lstStyle/>
          <a:p>
            <a:r>
              <a:rPr lang="en-US" sz="2200" b="0" i="0" cap="none" dirty="0">
                <a:effectLst/>
                <a:latin typeface="Times New Roman" panose="02020603050405020304" pitchFamily="18" charset="0"/>
                <a:cs typeface="Times New Roman" panose="02020603050405020304" pitchFamily="18" charset="0"/>
              </a:rPr>
              <a:t>2) creating awareness among farmers on the crop insurance scheme’s introduced by government of </a:t>
            </a:r>
            <a:r>
              <a:rPr lang="en-US" sz="2200" b="0" i="0" cap="none" dirty="0" err="1">
                <a:effectLst/>
                <a:latin typeface="Times New Roman" panose="02020603050405020304" pitchFamily="18" charset="0"/>
                <a:cs typeface="Times New Roman" panose="02020603050405020304" pitchFamily="18" charset="0"/>
              </a:rPr>
              <a:t>india</a:t>
            </a:r>
            <a:r>
              <a:rPr lang="en-US" sz="2200" b="0" i="0" cap="none" dirty="0">
                <a:effectLst/>
                <a:latin typeface="Times New Roman" panose="02020603050405020304" pitchFamily="18" charset="0"/>
                <a:cs typeface="Times New Roman" panose="02020603050405020304" pitchFamily="18" charset="0"/>
              </a:rPr>
              <a:t> for the agriculture produce/output so as to ensure them that if there field productivity gets hit due to errant rains/monsoon, they are still secure</a:t>
            </a:r>
            <a:r>
              <a:rPr lang="en-US" sz="2200" b="0" i="0" cap="none" dirty="0">
                <a:effectLst/>
                <a:latin typeface="Source Serif Pro"/>
              </a:rPr>
              <a:t>.</a:t>
            </a:r>
            <a:br>
              <a:rPr lang="en-US" sz="1200" b="0" i="0" dirty="0">
                <a:effectLst/>
                <a:latin typeface="Source Serif Pro"/>
              </a:rPr>
            </a:br>
            <a:endParaRPr lang="en-IN" sz="1800" dirty="0"/>
          </a:p>
        </p:txBody>
      </p:sp>
      <p:pic>
        <p:nvPicPr>
          <p:cNvPr id="3078" name="Picture 6">
            <a:extLst>
              <a:ext uri="{FF2B5EF4-FFF2-40B4-BE49-F238E27FC236}">
                <a16:creationId xmlns:a16="http://schemas.microsoft.com/office/drawing/2014/main" id="{DD8136EA-A771-49F2-9983-62FC48450F9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70549" y="1853754"/>
            <a:ext cx="8765333" cy="3449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2754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EC4CD-62B7-49FC-8423-7AE56FBB3DE6}"/>
              </a:ext>
            </a:extLst>
          </p:cNvPr>
          <p:cNvSpPr>
            <a:spLocks noGrp="1"/>
          </p:cNvSpPr>
          <p:nvPr>
            <p:ph type="title"/>
          </p:nvPr>
        </p:nvSpPr>
        <p:spPr>
          <a:xfrm>
            <a:off x="1447331" y="707235"/>
            <a:ext cx="9605635" cy="1059305"/>
          </a:xfrm>
        </p:spPr>
        <p:txBody>
          <a:bodyPr>
            <a:normAutofit/>
          </a:bodyPr>
          <a:lstStyle/>
          <a:p>
            <a:r>
              <a:rPr lang="en-US" b="0" i="0" cap="none" dirty="0">
                <a:effectLst/>
                <a:latin typeface="Source Serif Pro"/>
              </a:rPr>
              <a:t>How To Create Awareness On The CROP Insurance Schemes </a:t>
            </a:r>
            <a:endParaRPr lang="en-IN" cap="none" dirty="0"/>
          </a:p>
        </p:txBody>
      </p:sp>
      <p:sp>
        <p:nvSpPr>
          <p:cNvPr id="3" name="Content Placeholder 2">
            <a:extLst>
              <a:ext uri="{FF2B5EF4-FFF2-40B4-BE49-F238E27FC236}">
                <a16:creationId xmlns:a16="http://schemas.microsoft.com/office/drawing/2014/main" id="{2FC2D02F-BF63-4C38-9C05-5FBA2BDC090A}"/>
              </a:ext>
            </a:extLst>
          </p:cNvPr>
          <p:cNvSpPr>
            <a:spLocks noGrp="1"/>
          </p:cNvSpPr>
          <p:nvPr>
            <p:ph sz="half" idx="1"/>
          </p:nvPr>
        </p:nvSpPr>
        <p:spPr/>
        <p:txBody>
          <a:bodyPr>
            <a:normAutofit fontScale="92500" lnSpcReduction="20000"/>
          </a:bodyPr>
          <a:lstStyle/>
          <a:p>
            <a:pPr algn="l" fontAlgn="base"/>
            <a:r>
              <a:rPr lang="en-US" b="0" i="0" dirty="0">
                <a:effectLst/>
                <a:latin typeface="Times New Roman" panose="02020603050405020304" pitchFamily="18" charset="0"/>
                <a:cs typeface="Times New Roman" panose="02020603050405020304" pitchFamily="18" charset="0"/>
              </a:rPr>
              <a:t>By holding regular weekly meetings during the panchayats sessions just before the sowing or monsoon season</a:t>
            </a:r>
          </a:p>
          <a:p>
            <a:pPr algn="l" fontAlgn="base"/>
            <a:r>
              <a:rPr lang="en-US" b="0" i="0" dirty="0">
                <a:effectLst/>
                <a:latin typeface="Times New Roman" panose="02020603050405020304" pitchFamily="18" charset="0"/>
                <a:cs typeface="Times New Roman" panose="02020603050405020304" pitchFamily="18" charset="0"/>
              </a:rPr>
              <a:t> By performing </a:t>
            </a:r>
            <a:r>
              <a:rPr lang="en-US" b="0" i="0" dirty="0" err="1">
                <a:effectLst/>
                <a:latin typeface="Times New Roman" panose="02020603050405020304" pitchFamily="18" charset="0"/>
                <a:cs typeface="Times New Roman" panose="02020603050405020304" pitchFamily="18" charset="0"/>
              </a:rPr>
              <a:t>Nukad-Naatak’s</a:t>
            </a:r>
            <a:r>
              <a:rPr lang="en-US" b="0" i="0" dirty="0">
                <a:effectLst/>
                <a:latin typeface="Times New Roman" panose="02020603050405020304" pitchFamily="18" charset="0"/>
                <a:cs typeface="Times New Roman" panose="02020603050405020304" pitchFamily="18" charset="0"/>
              </a:rPr>
              <a:t> with local people in regional tribal language to ensure greater reach</a:t>
            </a:r>
          </a:p>
          <a:p>
            <a:pPr algn="l" fontAlgn="base"/>
            <a:r>
              <a:rPr lang="en-US" b="0" i="0" dirty="0">
                <a:effectLst/>
                <a:latin typeface="Times New Roman" panose="02020603050405020304" pitchFamily="18" charset="0"/>
                <a:cs typeface="Times New Roman" panose="02020603050405020304" pitchFamily="18" charset="0"/>
              </a:rPr>
              <a:t> Ensuring public private partnership and engaging NGO’s as well to do door to door campaign and reach out to maximum farmers</a:t>
            </a:r>
            <a:r>
              <a:rPr lang="en-US" b="0" i="0" dirty="0">
                <a:effectLst/>
                <a:latin typeface="Source Serif Pro"/>
              </a:rPr>
              <a:t>.</a:t>
            </a:r>
          </a:p>
          <a:p>
            <a:endParaRPr lang="en-IN" dirty="0"/>
          </a:p>
        </p:txBody>
      </p:sp>
      <p:sp>
        <p:nvSpPr>
          <p:cNvPr id="4" name="Content Placeholder 3">
            <a:extLst>
              <a:ext uri="{FF2B5EF4-FFF2-40B4-BE49-F238E27FC236}">
                <a16:creationId xmlns:a16="http://schemas.microsoft.com/office/drawing/2014/main" id="{67FF3494-2D62-4EE4-9BF9-901AF17856AB}"/>
              </a:ext>
            </a:extLst>
          </p:cNvPr>
          <p:cNvSpPr>
            <a:spLocks noGrp="1"/>
          </p:cNvSpPr>
          <p:nvPr>
            <p:ph sz="half" idx="2"/>
          </p:nvPr>
        </p:nvSpPr>
        <p:spPr>
          <a:xfrm>
            <a:off x="10662246" y="2842624"/>
            <a:ext cx="201687" cy="2196344"/>
          </a:xfrm>
        </p:spPr>
        <p:txBody>
          <a:bodyPr>
            <a:normAutofit fontScale="92500" lnSpcReduction="20000"/>
          </a:bodyPr>
          <a:lstStyle/>
          <a:p>
            <a:pPr algn="l" fontAlgn="base"/>
            <a:endParaRPr lang="en-US" b="0" i="0" dirty="0">
              <a:effectLst/>
              <a:latin typeface="Source Serif Pro"/>
            </a:endParaRPr>
          </a:p>
          <a:p>
            <a:endParaRPr lang="en-IN" dirty="0"/>
          </a:p>
        </p:txBody>
      </p:sp>
      <p:pic>
        <p:nvPicPr>
          <p:cNvPr id="7176" name="Picture 8" descr="Image result for How To Create Awareness On The CROP Insurance Schemes">
            <a:extLst>
              <a:ext uri="{FF2B5EF4-FFF2-40B4-BE49-F238E27FC236}">
                <a16:creationId xmlns:a16="http://schemas.microsoft.com/office/drawing/2014/main" id="{5E492E52-7263-4C80-8E4F-302EA50C6F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1536" y="2010878"/>
            <a:ext cx="4450164" cy="3608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135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8659D-A510-43CB-9877-AC11F3EBF677}"/>
              </a:ext>
            </a:extLst>
          </p:cNvPr>
          <p:cNvSpPr>
            <a:spLocks noGrp="1"/>
          </p:cNvSpPr>
          <p:nvPr>
            <p:ph type="title"/>
          </p:nvPr>
        </p:nvSpPr>
        <p:spPr/>
        <p:txBody>
          <a:bodyPr/>
          <a:lstStyle/>
          <a:p>
            <a:r>
              <a:rPr lang="en-US" sz="3200" b="0" i="0" cap="none" dirty="0">
                <a:effectLst/>
                <a:latin typeface="Times New Roman" panose="02020603050405020304" pitchFamily="18" charset="0"/>
                <a:cs typeface="Times New Roman" panose="02020603050405020304" pitchFamily="18" charset="0"/>
              </a:rPr>
              <a:t>How To Engage Farmer Community In Case Of Agriculture Production Failure</a:t>
            </a:r>
            <a:endParaRPr lang="en-IN" dirty="0"/>
          </a:p>
        </p:txBody>
      </p:sp>
      <p:sp>
        <p:nvSpPr>
          <p:cNvPr id="3" name="Content Placeholder 2">
            <a:extLst>
              <a:ext uri="{FF2B5EF4-FFF2-40B4-BE49-F238E27FC236}">
                <a16:creationId xmlns:a16="http://schemas.microsoft.com/office/drawing/2014/main" id="{D1251A34-59D5-42C8-ADDE-5B8ED15B5F79}"/>
              </a:ext>
            </a:extLst>
          </p:cNvPr>
          <p:cNvSpPr>
            <a:spLocks noGrp="1"/>
          </p:cNvSpPr>
          <p:nvPr>
            <p:ph sz="half" idx="1"/>
          </p:nvPr>
        </p:nvSpPr>
        <p:spPr/>
        <p:txBody>
          <a:bodyPr/>
          <a:lstStyle/>
          <a:p>
            <a:r>
              <a:rPr lang="en-US" sz="2000" b="0" i="0" dirty="0">
                <a:effectLst/>
                <a:latin typeface="Times New Roman" panose="02020603050405020304" pitchFamily="18" charset="0"/>
                <a:cs typeface="Times New Roman" panose="02020603050405020304" pitchFamily="18" charset="0"/>
              </a:rPr>
              <a:t>Engaging them in agriculture allied industries like Animal husbandry/other cottage industry </a:t>
            </a:r>
            <a:r>
              <a:rPr lang="en-US" sz="2000" b="0" i="0" dirty="0" err="1">
                <a:effectLst/>
                <a:latin typeface="Times New Roman" panose="02020603050405020304" pitchFamily="18" charset="0"/>
                <a:cs typeface="Times New Roman" panose="02020603050405020304" pitchFamily="18" charset="0"/>
              </a:rPr>
              <a:t>etc</a:t>
            </a:r>
            <a:r>
              <a:rPr lang="en-US" sz="2000" b="0" i="0" dirty="0">
                <a:effectLst/>
                <a:latin typeface="Times New Roman" panose="02020603050405020304" pitchFamily="18" charset="0"/>
                <a:cs typeface="Times New Roman" panose="02020603050405020304" pitchFamily="18" charset="0"/>
              </a:rPr>
              <a:t> </a:t>
            </a:r>
          </a:p>
          <a:p>
            <a:pPr marL="0" indent="0">
              <a:buNone/>
            </a:pPr>
            <a:endParaRPr lang="en-IN" dirty="0"/>
          </a:p>
        </p:txBody>
      </p:sp>
      <p:pic>
        <p:nvPicPr>
          <p:cNvPr id="6146" name="Picture 2" descr="Image result for animal husbandory">
            <a:extLst>
              <a:ext uri="{FF2B5EF4-FFF2-40B4-BE49-F238E27FC236}">
                <a16:creationId xmlns:a16="http://schemas.microsoft.com/office/drawing/2014/main" id="{7AFEDC1C-F8E4-4F93-B842-EE4AA7B6FED8}"/>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252034" y="2092953"/>
            <a:ext cx="5102129" cy="3284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800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2E5CF-DF54-4091-8582-26029EEF2DB5}"/>
              </a:ext>
            </a:extLst>
          </p:cNvPr>
          <p:cNvSpPr>
            <a:spLocks noGrp="1"/>
          </p:cNvSpPr>
          <p:nvPr>
            <p:ph type="title"/>
          </p:nvPr>
        </p:nvSpPr>
        <p:spPr/>
        <p:txBody>
          <a:bodyPr/>
          <a:lstStyle/>
          <a:p>
            <a:r>
              <a:rPr lang="en-IN" b="0" i="0" cap="none" dirty="0">
                <a:effectLst/>
                <a:latin typeface="Times New Roman" panose="02020603050405020304" pitchFamily="18" charset="0"/>
                <a:cs typeface="Times New Roman" panose="02020603050405020304" pitchFamily="18" charset="0"/>
              </a:rPr>
              <a:t>Farming Practices Related Issues</a:t>
            </a:r>
            <a:endParaRPr lang="en-IN" cap="none"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4CCDD7A-3D73-4B3B-B6F0-C142BF5ADB48}"/>
              </a:ext>
            </a:extLst>
          </p:cNvPr>
          <p:cNvSpPr>
            <a:spLocks noGrp="1"/>
          </p:cNvSpPr>
          <p:nvPr>
            <p:ph idx="1"/>
          </p:nvPr>
        </p:nvSpPr>
        <p:spPr/>
        <p:txBody>
          <a:bodyPr/>
          <a:lstStyle/>
          <a:p>
            <a:r>
              <a:rPr lang="en-US" b="0" i="0" dirty="0">
                <a:effectLst/>
                <a:latin typeface="Source Serif Pro"/>
              </a:rPr>
              <a:t> </a:t>
            </a:r>
            <a:r>
              <a:rPr lang="en-US" b="0" i="0" dirty="0">
                <a:effectLst/>
                <a:latin typeface="Times New Roman" panose="02020603050405020304" pitchFamily="18" charset="0"/>
                <a:cs typeface="Times New Roman" panose="02020603050405020304" pitchFamily="18" charset="0"/>
              </a:rPr>
              <a:t>Due to changing weather conditions, monsoons/rains are errant these days, leading to not a sustained source of water supply. Additionally when it rains excessive, it results into flooding and when it rains less, it results into drought. The plan is to avoid any of these extreme situations by proactively communicating this information from Metrological department to our respective farmer community</a:t>
            </a:r>
            <a:r>
              <a:rPr lang="en-US" b="0" i="0" dirty="0">
                <a:effectLst/>
                <a:latin typeface="Source Serif Pro"/>
              </a:rPr>
              <a:t>. </a:t>
            </a:r>
          </a:p>
          <a:p>
            <a:pPr marL="0" indent="0">
              <a:buNone/>
            </a:pPr>
            <a:endParaRPr lang="en-IN" dirty="0"/>
          </a:p>
        </p:txBody>
      </p:sp>
      <p:sp>
        <p:nvSpPr>
          <p:cNvPr id="4" name="AutoShape 2">
            <a:extLst>
              <a:ext uri="{FF2B5EF4-FFF2-40B4-BE49-F238E27FC236}">
                <a16:creationId xmlns:a16="http://schemas.microsoft.com/office/drawing/2014/main" id="{6CF8732B-305C-417A-94B9-2438C6852D1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AutoShape 4">
            <a:extLst>
              <a:ext uri="{FF2B5EF4-FFF2-40B4-BE49-F238E27FC236}">
                <a16:creationId xmlns:a16="http://schemas.microsoft.com/office/drawing/2014/main" id="{BC9268D6-7145-414D-8452-ADFC06AB8705}"/>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2212272064"/>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Gallery</Template>
  <TotalTime>188</TotalTime>
  <Words>836</Words>
  <Application>Microsoft Office PowerPoint</Application>
  <PresentationFormat>Widescreen</PresentationFormat>
  <Paragraphs>45</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ff2</vt:lpstr>
      <vt:lpstr>Gill Sans MT</vt:lpstr>
      <vt:lpstr>Source Serif Pro</vt:lpstr>
      <vt:lpstr>Times New Roman</vt:lpstr>
      <vt:lpstr>Wingdings</vt:lpstr>
      <vt:lpstr>Gallery</vt:lpstr>
      <vt:lpstr>Case Study  Farmers suicides in India </vt:lpstr>
      <vt:lpstr>Problem identification &amp; analysis </vt:lpstr>
      <vt:lpstr>PowerPoint Presentation</vt:lpstr>
      <vt:lpstr>The 3 Main Reasons For Farmer’s Suicide Are </vt:lpstr>
      <vt:lpstr>We Need To Target Each Of These Pillars In An Effective Way To Address This Problem Completely.  </vt:lpstr>
      <vt:lpstr>2) creating awareness among farmers on the crop insurance scheme’s introduced by government of india for the agriculture produce/output so as to ensure them that if there field productivity gets hit due to errant rains/monsoon, they are still secure. </vt:lpstr>
      <vt:lpstr>How To Create Awareness On The CROP Insurance Schemes </vt:lpstr>
      <vt:lpstr>How To Engage Farmer Community In Case Of Agriculture Production Failure</vt:lpstr>
      <vt:lpstr>Farming Practices Related Issues</vt:lpstr>
      <vt:lpstr>Family Problems</vt:lpstr>
      <vt:lpstr>Constrains</vt:lpstr>
      <vt:lpstr>How To Improve The Efficiency And Utilization Of Farming Land</vt:lpstr>
      <vt:lpstr>Reducing The Reliance On Agriculture On Nature. Using Effective Water Management Techniques. The Government Should Focus On Preventing Crop Failure. Making Institutional Finance Available To Every Farmer, Particularly The Poor Farmers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Farmers suicides in India </dc:title>
  <dc:creator>Pratibha Singh</dc:creator>
  <cp:lastModifiedBy>Pratibha Singh</cp:lastModifiedBy>
  <cp:revision>13</cp:revision>
  <dcterms:created xsi:type="dcterms:W3CDTF">2021-02-14T15:07:25Z</dcterms:created>
  <dcterms:modified xsi:type="dcterms:W3CDTF">2021-02-14T18:15:36Z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